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7" r:id="rId1"/>
  </p:sldMasterIdLst>
  <p:notesMasterIdLst>
    <p:notesMasterId r:id="rId33"/>
  </p:notesMasterIdLst>
  <p:handoutMasterIdLst>
    <p:handoutMasterId r:id="rId34"/>
  </p:handoutMasterIdLst>
  <p:sldIdLst>
    <p:sldId id="256" r:id="rId2"/>
    <p:sldId id="306" r:id="rId3"/>
    <p:sldId id="314" r:id="rId4"/>
    <p:sldId id="327" r:id="rId5"/>
    <p:sldId id="328" r:id="rId6"/>
    <p:sldId id="329" r:id="rId7"/>
    <p:sldId id="347" r:id="rId8"/>
    <p:sldId id="348" r:id="rId9"/>
    <p:sldId id="349" r:id="rId10"/>
    <p:sldId id="350" r:id="rId11"/>
    <p:sldId id="351" r:id="rId12"/>
    <p:sldId id="352" r:id="rId13"/>
    <p:sldId id="353" r:id="rId14"/>
    <p:sldId id="354" r:id="rId15"/>
    <p:sldId id="355" r:id="rId16"/>
    <p:sldId id="356" r:id="rId17"/>
    <p:sldId id="357" r:id="rId18"/>
    <p:sldId id="358" r:id="rId19"/>
    <p:sldId id="359" r:id="rId20"/>
    <p:sldId id="360" r:id="rId21"/>
    <p:sldId id="361" r:id="rId22"/>
    <p:sldId id="362" r:id="rId23"/>
    <p:sldId id="363" r:id="rId24"/>
    <p:sldId id="364" r:id="rId25"/>
    <p:sldId id="365" r:id="rId26"/>
    <p:sldId id="366" r:id="rId27"/>
    <p:sldId id="367" r:id="rId28"/>
    <p:sldId id="368" r:id="rId29"/>
    <p:sldId id="369" r:id="rId30"/>
    <p:sldId id="338" r:id="rId31"/>
    <p:sldId id="305" r:id="rId32"/>
  </p:sldIdLst>
  <p:sldSz cx="9144000" cy="5143500" type="screen16x9"/>
  <p:notesSz cx="6858000" cy="9144000"/>
  <p:defaultTextStyle>
    <a:defPPr>
      <a:defRPr lang="en-US"/>
    </a:defPPr>
    <a:lvl1pPr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56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28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00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7213" indent="1588" algn="l" defTabSz="45561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" userDrawn="1">
          <p15:clr>
            <a:srgbClr val="A4A3A4"/>
          </p15:clr>
        </p15:guide>
        <p15:guide id="4" pos="5534" userDrawn="1">
          <p15:clr>
            <a:srgbClr val="A4A3A4"/>
          </p15:clr>
        </p15:guide>
        <p15:guide id="5" orient="horz" pos="2867" userDrawn="1">
          <p15:clr>
            <a:srgbClr val="A4A3A4"/>
          </p15:clr>
        </p15:guide>
        <p15:guide id="7" pos="226" userDrawn="1">
          <p15:clr>
            <a:srgbClr val="A4A3A4"/>
          </p15:clr>
        </p15:guide>
        <p15:guide id="8" userDrawn="1">
          <p15:clr>
            <a:srgbClr val="000000"/>
          </p15:clr>
        </p15:guide>
        <p15:guide id="9" orient="horz" userDrawn="1">
          <p15:clr>
            <a:srgbClr val="000000"/>
          </p15:clr>
        </p15:guide>
        <p15:guide id="10" orient="horz" pos="3240" userDrawn="1">
          <p15:clr>
            <a:srgbClr val="000000"/>
          </p15:clr>
        </p15:guide>
        <p15:guide id="11" pos="5760" userDrawn="1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9D93"/>
    <a:srgbClr val="4FAFA8"/>
    <a:srgbClr val="EBF1DE"/>
    <a:srgbClr val="C6D9F1"/>
    <a:srgbClr val="DBEEF4"/>
    <a:srgbClr val="157D64"/>
    <a:srgbClr val="213F5E"/>
    <a:srgbClr val="EBECED"/>
    <a:srgbClr val="F6F7F8"/>
    <a:srgbClr val="4BB7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1" autoAdjust="0"/>
    <p:restoredTop sz="93559" autoAdjust="0"/>
  </p:normalViewPr>
  <p:slideViewPr>
    <p:cSldViewPr snapToGrid="0" snapToObjects="1">
      <p:cViewPr varScale="1">
        <p:scale>
          <a:sx n="153" d="100"/>
          <a:sy n="153" d="100"/>
        </p:scale>
        <p:origin x="162" y="1494"/>
      </p:cViewPr>
      <p:guideLst>
        <p:guide orient="horz" pos="259"/>
        <p:guide pos="5534"/>
        <p:guide orient="horz" pos="2867"/>
        <p:guide pos="226"/>
        <p:guide/>
        <p:guide orient="horz"/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58" d="100"/>
          <a:sy n="58" d="100"/>
        </p:scale>
        <p:origin x="280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EC703A-45DD-4E32-8969-E371DF6B530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41938F39-B707-40F8-A1EF-BEA5C1BB490C}">
      <dgm:prSet phldrT="[Texto]" custT="1"/>
      <dgm:spPr>
        <a:solidFill>
          <a:schemeClr val="bg1">
            <a:lumMod val="95000"/>
          </a:schemeClr>
        </a:solidFill>
        <a:ln w="3175">
          <a:solidFill>
            <a:schemeClr val="bg1">
              <a:lumMod val="85000"/>
            </a:schemeClr>
          </a:solidFill>
        </a:ln>
      </dgm:spPr>
      <dgm:t>
        <a:bodyPr/>
        <a:lstStyle/>
        <a:p>
          <a:pPr algn="l"/>
          <a:r>
            <a:rPr lang="pt-BR" sz="1400" b="0" dirty="0">
              <a:solidFill>
                <a:schemeClr val="tx1">
                  <a:lumMod val="65000"/>
                  <a:lumOff val="35000"/>
                </a:schemeClr>
              </a:solidFill>
            </a:rPr>
            <a:t>TI verde</a:t>
          </a:r>
          <a:endParaRPr lang="pt-BR" sz="1400" b="0" i="0" dirty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9650D5A9-D641-4C8A-A38D-6F41A6D10977}" type="parTrans" cxnId="{C5C2D972-A164-497A-BC23-D9E57CB843C9}">
      <dgm:prSet/>
      <dgm:spPr/>
      <dgm:t>
        <a:bodyPr/>
        <a:lstStyle/>
        <a:p>
          <a:pPr algn="l"/>
          <a:endParaRPr lang="pt-BR" sz="1400" b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97F9D200-0971-4830-986E-E7B45CD08CF8}" type="sibTrans" cxnId="{C5C2D972-A164-497A-BC23-D9E57CB843C9}">
      <dgm:prSet/>
      <dgm:spPr/>
      <dgm:t>
        <a:bodyPr/>
        <a:lstStyle/>
        <a:p>
          <a:pPr algn="l"/>
          <a:endParaRPr lang="pt-BR" sz="1400" b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26ACA677-B687-4104-BA10-A16CA72876CE}" type="pres">
      <dgm:prSet presAssocID="{68EC703A-45DD-4E32-8969-E371DF6B530E}" presName="linear" presStyleCnt="0">
        <dgm:presLayoutVars>
          <dgm:animLvl val="lvl"/>
          <dgm:resizeHandles val="exact"/>
        </dgm:presLayoutVars>
      </dgm:prSet>
      <dgm:spPr/>
    </dgm:pt>
    <dgm:pt modelId="{95CBA580-B471-4069-AD9E-7A5C629A3488}" type="pres">
      <dgm:prSet presAssocID="{41938F39-B707-40F8-A1EF-BEA5C1BB490C}" presName="parentText" presStyleLbl="node1" presStyleIdx="0" presStyleCnt="1" custScaleY="62093">
        <dgm:presLayoutVars>
          <dgm:chMax val="0"/>
          <dgm:bulletEnabled val="1"/>
        </dgm:presLayoutVars>
      </dgm:prSet>
      <dgm:spPr>
        <a:prstGeom prst="rect">
          <a:avLst/>
        </a:prstGeom>
      </dgm:spPr>
    </dgm:pt>
  </dgm:ptLst>
  <dgm:cxnLst>
    <dgm:cxn modelId="{C5C2D972-A164-497A-BC23-D9E57CB843C9}" srcId="{68EC703A-45DD-4E32-8969-E371DF6B530E}" destId="{41938F39-B707-40F8-A1EF-BEA5C1BB490C}" srcOrd="0" destOrd="0" parTransId="{9650D5A9-D641-4C8A-A38D-6F41A6D10977}" sibTransId="{97F9D200-0971-4830-986E-E7B45CD08CF8}"/>
    <dgm:cxn modelId="{634F27B6-F874-40EF-9D73-A93C835B0F8D}" type="presOf" srcId="{68EC703A-45DD-4E32-8969-E371DF6B530E}" destId="{26ACA677-B687-4104-BA10-A16CA72876CE}" srcOrd="0" destOrd="0" presId="urn:microsoft.com/office/officeart/2005/8/layout/vList2"/>
    <dgm:cxn modelId="{84F130E9-6D90-47A8-9174-E912B45FD663}" type="presOf" srcId="{41938F39-B707-40F8-A1EF-BEA5C1BB490C}" destId="{95CBA580-B471-4069-AD9E-7A5C629A3488}" srcOrd="0" destOrd="0" presId="urn:microsoft.com/office/officeart/2005/8/layout/vList2"/>
    <dgm:cxn modelId="{EFA8EAD9-A7B4-46CA-807E-7F5BBE355756}" type="presParOf" srcId="{26ACA677-B687-4104-BA10-A16CA72876CE}" destId="{95CBA580-B471-4069-AD9E-7A5C629A3488}" srcOrd="0" destOrd="0" presId="urn:microsoft.com/office/officeart/2005/8/layout/vList2"/>
  </dgm:cxnLst>
  <dgm:bg/>
  <dgm:whole>
    <a:ln w="3175"/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CBA580-B471-4069-AD9E-7A5C629A3488}">
      <dsp:nvSpPr>
        <dsp:cNvPr id="0" name=""/>
        <dsp:cNvSpPr/>
      </dsp:nvSpPr>
      <dsp:spPr>
        <a:xfrm>
          <a:off x="0" y="560804"/>
          <a:ext cx="4217199" cy="755547"/>
        </a:xfrm>
        <a:prstGeom prst="rect">
          <a:avLst/>
        </a:prstGeom>
        <a:solidFill>
          <a:schemeClr val="bg1">
            <a:lumMod val="95000"/>
          </a:schemeClr>
        </a:solidFill>
        <a:ln w="3175" cap="flat" cmpd="sng" algn="ctr">
          <a:solidFill>
            <a:schemeClr val="bg1">
              <a:lumMod val="8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TI verde</a:t>
          </a:r>
          <a:endParaRPr lang="pt-BR" sz="1400" b="0" i="0" kern="1200" dirty="0">
            <a:solidFill>
              <a:schemeClr val="tx1">
                <a:lumMod val="65000"/>
                <a:lumOff val="35000"/>
              </a:schemeClr>
            </a:solidFill>
          </a:endParaRPr>
        </a:p>
      </dsp:txBody>
      <dsp:txXfrm>
        <a:off x="0" y="560804"/>
        <a:ext cx="4217199" cy="7555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B43C5-6F52-AD40-A97F-6E8DC5AF1C1A}" type="datetimeFigureOut">
              <a:rPr lang="en-US" smtClean="0"/>
              <a:pPr/>
              <a:t>12/26/2018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A60AB-6121-1D4C-9565-E7EB4E0D1A5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988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56977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F3EF2BD-F832-4131-93A4-A20917D2CFF3}" type="datetimeFigureOut">
              <a:rPr lang="en-US"/>
              <a:pPr>
                <a:defRPr/>
              </a:pPr>
              <a:t>12/26/2018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noProof="0"/>
              <a:t>Click to edit Master text styles</a:t>
            </a:r>
          </a:p>
          <a:p>
            <a:pPr lvl="1"/>
            <a:r>
              <a:rPr lang="x-none" noProof="0"/>
              <a:t>Second level</a:t>
            </a:r>
          </a:p>
          <a:p>
            <a:pPr lvl="2"/>
            <a:r>
              <a:rPr lang="x-none" noProof="0"/>
              <a:t>Third level</a:t>
            </a:r>
          </a:p>
          <a:p>
            <a:pPr lvl="3"/>
            <a:r>
              <a:rPr lang="x-none" noProof="0"/>
              <a:t>Fourth level</a:t>
            </a:r>
          </a:p>
          <a:p>
            <a:pPr lvl="4"/>
            <a:r>
              <a:rPr lang="x-none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56977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7747FA5-7DBF-4787-98CD-3C5843D2809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ＭＳ Ｐゴシック" charset="0"/>
      </a:defRPr>
    </a:lvl1pPr>
    <a:lvl2pPr marL="4556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28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00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72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4896" algn="l" defTabSz="4569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876" algn="l" defTabSz="4569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856" algn="l" defTabSz="4569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835" algn="l" defTabSz="4569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 userDrawn="1"/>
        </p:nvSpPr>
        <p:spPr>
          <a:xfrm>
            <a:off x="297366" y="4873833"/>
            <a:ext cx="13842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defRPr/>
            </a:pPr>
            <a:r>
              <a:rPr lang="pt-BR" sz="1200" b="1" dirty="0">
                <a:solidFill>
                  <a:srgbClr val="219D93"/>
                </a:solidFill>
              </a:rPr>
              <a:t>AULA 16: TI VERDE</a:t>
            </a:r>
            <a:endParaRPr lang="pt-BR" sz="1200" dirty="0">
              <a:solidFill>
                <a:srgbClr val="219D93"/>
              </a:solidFill>
            </a:endParaRPr>
          </a:p>
        </p:txBody>
      </p:sp>
      <p:sp>
        <p:nvSpPr>
          <p:cNvPr id="6" name="CaixaDeTexto 5"/>
          <p:cNvSpPr txBox="1"/>
          <p:nvPr userDrawn="1"/>
        </p:nvSpPr>
        <p:spPr>
          <a:xfrm>
            <a:off x="375047" y="340208"/>
            <a:ext cx="20070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i="0" dirty="0">
                <a:solidFill>
                  <a:srgbClr val="219D93"/>
                </a:solidFill>
              </a:rPr>
              <a:t>Gestão de infraestrutura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 userDrawn="1"/>
        </p:nvSpPr>
        <p:spPr>
          <a:xfrm>
            <a:off x="297366" y="4873833"/>
            <a:ext cx="18269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solidFill>
                  <a:srgbClr val="219D93"/>
                </a:solidFill>
              </a:rPr>
              <a:t>AULA 01: NOME DA AULA</a:t>
            </a:r>
          </a:p>
        </p:txBody>
      </p:sp>
      <p:sp>
        <p:nvSpPr>
          <p:cNvPr id="8" name="CaixaDeTexto 7"/>
          <p:cNvSpPr txBox="1"/>
          <p:nvPr userDrawn="1"/>
        </p:nvSpPr>
        <p:spPr>
          <a:xfrm>
            <a:off x="375047" y="340208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dirty="0">
                <a:solidFill>
                  <a:srgbClr val="219D93"/>
                </a:solidFill>
              </a:rPr>
              <a:t>Disciplina</a:t>
            </a:r>
          </a:p>
        </p:txBody>
      </p:sp>
    </p:spTree>
    <p:extLst>
      <p:ext uri="{BB962C8B-B14F-4D97-AF65-F5344CB8AC3E}">
        <p14:creationId xmlns:p14="http://schemas.microsoft.com/office/powerpoint/2010/main" val="784983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lb2000/CURSOS" TargetMode="External"/><Relationship Id="rId2" Type="http://schemas.openxmlformats.org/officeDocument/2006/relationships/hyperlink" Target="mailto:andre.luiz.braga2000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v-CBoVJgQM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watch?v=EU-BESpK7kI" TargetMode="External"/><Relationship Id="rId4" Type="http://schemas.openxmlformats.org/officeDocument/2006/relationships/hyperlink" Target="https://www.youtube.com/watch?v=nVPAV-J6WCY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idx="4294967295"/>
          </p:nvPr>
        </p:nvSpPr>
        <p:spPr>
          <a:xfrm>
            <a:off x="324195" y="532997"/>
            <a:ext cx="7714211" cy="1790700"/>
          </a:xfrm>
        </p:spPr>
        <p:txBody>
          <a:bodyPr>
            <a:normAutofit/>
          </a:bodyPr>
          <a:lstStyle/>
          <a:p>
            <a:r>
              <a:rPr lang="en-US" dirty="0" err="1"/>
              <a:t>Gestão</a:t>
            </a:r>
            <a:r>
              <a:rPr lang="en-US" dirty="0"/>
              <a:t> de </a:t>
            </a:r>
            <a:r>
              <a:rPr lang="en-US" dirty="0" err="1"/>
              <a:t>Infraestrutura</a:t>
            </a:r>
            <a:r>
              <a:rPr lang="en-US" dirty="0"/>
              <a:t> de TI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1105594" y="1377376"/>
            <a:ext cx="7211293" cy="1707227"/>
          </a:xfrm>
        </p:spPr>
        <p:txBody>
          <a:bodyPr>
            <a:normAutofit fontScale="47500" lnSpcReduction="20000"/>
          </a:bodyPr>
          <a:lstStyle/>
          <a:p>
            <a:r>
              <a:rPr lang="en-US" sz="5000" dirty="0"/>
              <a:t>Prof. André Luiz Braga</a:t>
            </a:r>
          </a:p>
          <a:p>
            <a:r>
              <a:rPr lang="en-US" sz="5000" dirty="0" err="1"/>
              <a:t>M.Sc</a:t>
            </a:r>
            <a:r>
              <a:rPr lang="en-US" sz="5000" dirty="0"/>
              <a:t> - COPPE/UFRJ</a:t>
            </a:r>
          </a:p>
          <a:p>
            <a:r>
              <a:rPr lang="en-US" sz="5000" dirty="0" err="1"/>
              <a:t>D.Sc</a:t>
            </a:r>
            <a:r>
              <a:rPr lang="en-US" sz="5000" dirty="0"/>
              <a:t> – IBM Silicon Valley Lab / COPPE / UFRJ</a:t>
            </a:r>
          </a:p>
          <a:p>
            <a:r>
              <a:rPr lang="en-US" sz="5000" dirty="0"/>
              <a:t>IBM Certified Sr. IT Architect / Open Group</a:t>
            </a:r>
          </a:p>
          <a:p>
            <a:endParaRPr lang="en-US" dirty="0"/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47B8BA2-04CC-44BA-B617-276873BF2870}"/>
              </a:ext>
            </a:extLst>
          </p:cNvPr>
          <p:cNvSpPr/>
          <p:nvPr/>
        </p:nvSpPr>
        <p:spPr>
          <a:xfrm>
            <a:off x="252895" y="3100542"/>
            <a:ext cx="8736122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Email: 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andre.luiz.braga2000@gmail.com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Eviar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um email com o assunto: “CCT0347-&lt;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Turma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&gt;” para ser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incluído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lista de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distribuição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Material do curso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disponível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em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dirty="0">
                <a:sym typeface="Wingdings" panose="05000000000000000000" pitchFamily="2" charset="2"/>
                <a:hlinkClick r:id="rId3"/>
              </a:rPr>
              <a:t>https://github.com/andrelb2000/CURSOS</a:t>
            </a:r>
            <a:endParaRPr lang="en-US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089134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8001387" y="1409059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534575" y="1055080"/>
            <a:ext cx="7779992" cy="337033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4311748" y="1542063"/>
            <a:ext cx="4312145" cy="2467231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534574" y="4426059"/>
            <a:ext cx="777999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676048" y="1206017"/>
            <a:ext cx="36356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Ciclo de vida conceitual dos Equipamentos Eletroeletrônicos (EEE) 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Consumo, descarte e reciclagem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“O lixo eletrônico cresce mais rapidamente do que qualquer outro tipo de lixo, devido ao mercado em expansão e à crescente taxa de obsolescência dos equipamentos eletrônicos.” (THE WORLD BANK, 2012)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“O lixo eletrônico cresce três vezes mais que lixo normal e, segundo a ONU, a situação é mais preocupante nos países emergentes. (ANEAM, 2013)</a:t>
            </a:r>
          </a:p>
        </p:txBody>
      </p:sp>
      <p:pic>
        <p:nvPicPr>
          <p:cNvPr id="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366" y="1680010"/>
            <a:ext cx="4033838" cy="220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2426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8001387" y="1409059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534575" y="1055080"/>
            <a:ext cx="7779992" cy="337033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4311748" y="1542063"/>
            <a:ext cx="4312145" cy="2467231"/>
            <a:chOff x="8959367" y="2243285"/>
            <a:chExt cx="2952014" cy="2729264"/>
          </a:xfrm>
        </p:grpSpPr>
        <p:sp>
          <p:nvSpPr>
            <p:cNvPr id="14" name="Retângulo 1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6" name="Retângulo de cantos arredondados 5"/>
          <p:cNvSpPr/>
          <p:nvPr/>
        </p:nvSpPr>
        <p:spPr>
          <a:xfrm flipV="1">
            <a:off x="534574" y="4426059"/>
            <a:ext cx="777999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747274" y="1404493"/>
            <a:ext cx="335094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Ciclo de vida conceitual dos Equipamentos Eletroeletrônicos (EEE) 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Consumo, descarte e reciclagem</a:t>
            </a:r>
          </a:p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“Principalmente por falta de estrutura adequada de coleta e de informação a esse respeito, o consumidor brasileiro não tem o hábito de dar a destinação adequada a seus REEE.” (INVENTTA, 2012)  </a:t>
            </a:r>
          </a:p>
          <a:p>
            <a:pPr marL="285749" indent="-285750">
              <a:spcAft>
                <a:spcPts val="1200"/>
              </a:spcAft>
              <a:buFont typeface="Arial" panose="020B0604020202020204" pitchFamily="34" charset="0"/>
              <a:buChar char="•"/>
              <a:tabLst>
                <a:tab pos="1257300" algn="l"/>
              </a:tabLs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REEE – Resíduos de Equipamentos Eletroeletrônicos</a:t>
            </a:r>
          </a:p>
        </p:txBody>
      </p:sp>
      <p:pic>
        <p:nvPicPr>
          <p:cNvPr id="28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118" y="1658908"/>
            <a:ext cx="4090988" cy="224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83363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0"/>
          <p:cNvSpPr/>
          <p:nvPr/>
        </p:nvSpPr>
        <p:spPr>
          <a:xfrm rot="275902">
            <a:off x="8001387" y="1409059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/>
          <p:cNvSpPr/>
          <p:nvPr/>
        </p:nvSpPr>
        <p:spPr>
          <a:xfrm>
            <a:off x="534575" y="1055080"/>
            <a:ext cx="7779992" cy="337033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Grupo 7"/>
          <p:cNvGrpSpPr/>
          <p:nvPr/>
        </p:nvGrpSpPr>
        <p:grpSpPr>
          <a:xfrm>
            <a:off x="4311748" y="1542063"/>
            <a:ext cx="4312145" cy="2467231"/>
            <a:chOff x="8959367" y="2243285"/>
            <a:chExt cx="2952014" cy="2729264"/>
          </a:xfrm>
        </p:grpSpPr>
        <p:sp>
          <p:nvSpPr>
            <p:cNvPr id="18" name="Retângulo 17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0" name="Retângulo de cantos arredondados 5"/>
          <p:cNvSpPr/>
          <p:nvPr/>
        </p:nvSpPr>
        <p:spPr>
          <a:xfrm flipV="1">
            <a:off x="534574" y="4426059"/>
            <a:ext cx="777999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747274" y="1929292"/>
            <a:ext cx="335094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Ciclo de vida conceitual dos Equipamentos Eletroeletrônicos (EEE) 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Consumo, descarte e reciclagem</a:t>
            </a:r>
          </a:p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Os REEE constituem ao mesmo tempo um 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socioambiental e uma 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oportunidade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econômica.</a:t>
            </a:r>
          </a:p>
        </p:txBody>
      </p:sp>
      <p:pic>
        <p:nvPicPr>
          <p:cNvPr id="22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118" y="1658908"/>
            <a:ext cx="4090988" cy="224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2479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8001387" y="1529805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534575" y="971842"/>
            <a:ext cx="7779992" cy="377829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4311748" y="1662809"/>
            <a:ext cx="4312145" cy="2467231"/>
            <a:chOff x="8959367" y="2243285"/>
            <a:chExt cx="2952014" cy="2729264"/>
          </a:xfrm>
        </p:grpSpPr>
        <p:sp>
          <p:nvSpPr>
            <p:cNvPr id="14" name="Retângulo 1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6" name="Retângulo de cantos arredondados 5"/>
          <p:cNvSpPr/>
          <p:nvPr/>
        </p:nvSpPr>
        <p:spPr>
          <a:xfrm flipV="1">
            <a:off x="534574" y="4750787"/>
            <a:ext cx="777999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763882" y="1127758"/>
            <a:ext cx="358821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Ciclo de vida conceitual dos Equipamentos Eletroeletrônicos (EEE) 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Consumo, descarte e reciclagem</a:t>
            </a:r>
          </a:p>
          <a:p>
            <a:pPr>
              <a:spcAft>
                <a:spcPts val="6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 acordo com o Banco Mundial (2012), os 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problemas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se devem à/aos: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Geração de impactos ambientais negativos devido à gestão dos REEE mal feita;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Impactos ocupacionais devido à segregação manual;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Contaminação do solo e da água por substâncias presentes no REEE;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Incineração dos plásticos dos REEE, gerando dioxinas e outros contaminantes.</a:t>
            </a:r>
          </a:p>
        </p:txBody>
      </p:sp>
      <p:pic>
        <p:nvPicPr>
          <p:cNvPr id="18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118" y="1779654"/>
            <a:ext cx="4090988" cy="224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4970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0"/>
          <p:cNvSpPr/>
          <p:nvPr/>
        </p:nvSpPr>
        <p:spPr>
          <a:xfrm rot="275902">
            <a:off x="8223994" y="1451673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292945" y="1146517"/>
            <a:ext cx="8244229" cy="327303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4534355" y="1584677"/>
            <a:ext cx="4312145" cy="2467231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292944" y="4420195"/>
            <a:ext cx="8244229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486926" y="1427437"/>
            <a:ext cx="3910818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Ciclo de vida conceitual dos Equipamentos Eletroeletrônicos (EEE) 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Consumo, descarte e reciclagem</a:t>
            </a:r>
          </a:p>
          <a:p>
            <a:pPr>
              <a:spcAft>
                <a:spcPts val="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 acordo com o Banco Mundial (2012), as </a:t>
            </a: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oportunidades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se devem à/às: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Presença de componentes e materiais valiosos;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Novas regulações e responsabilidade estendida ao produtor, demandando a estruturação da logística reversa dos REEE;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Lei Nº 12.305, de 2 de agosto de 2010: Institui a Política Nacional de Resíduos Sólidos.</a:t>
            </a:r>
          </a:p>
        </p:txBody>
      </p:sp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725" y="1701522"/>
            <a:ext cx="4090988" cy="224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1491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0"/>
          <p:cNvSpPr/>
          <p:nvPr/>
        </p:nvSpPr>
        <p:spPr>
          <a:xfrm rot="275902">
            <a:off x="8084059" y="1182360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tângulo 19"/>
          <p:cNvSpPr/>
          <p:nvPr/>
        </p:nvSpPr>
        <p:spPr>
          <a:xfrm>
            <a:off x="489963" y="1048559"/>
            <a:ext cx="7907276" cy="32916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1" name="Grupo 7"/>
          <p:cNvGrpSpPr/>
          <p:nvPr/>
        </p:nvGrpSpPr>
        <p:grpSpPr>
          <a:xfrm>
            <a:off x="5713951" y="1315364"/>
            <a:ext cx="2992614" cy="2778333"/>
            <a:chOff x="8959367" y="2243285"/>
            <a:chExt cx="2952014" cy="2729264"/>
          </a:xfrm>
        </p:grpSpPr>
        <p:sp>
          <p:nvSpPr>
            <p:cNvPr id="22" name="Retângulo 21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4" name="Retângulo de cantos arredondados 5"/>
          <p:cNvSpPr/>
          <p:nvPr/>
        </p:nvSpPr>
        <p:spPr>
          <a:xfrm flipV="1">
            <a:off x="489962" y="4340844"/>
            <a:ext cx="7907276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CaixaDeTexto 24"/>
          <p:cNvSpPr txBox="1"/>
          <p:nvPr/>
        </p:nvSpPr>
        <p:spPr>
          <a:xfrm>
            <a:off x="692519" y="1173525"/>
            <a:ext cx="4913883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Sustentabilidade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Sustentabilidade na cadeia de REEE</a:t>
            </a:r>
          </a:p>
          <a:p>
            <a:pPr marL="266700" indent="-2667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“Os produtos eletroeletrônicos, de modo geral, são projetados para atender prioritariamente às necessidades dos consumidores por inovação e praticidade.” (CARVALHO; XAVIER, 2014)</a:t>
            </a:r>
          </a:p>
          <a:p>
            <a:pPr marL="266700" indent="-2667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projeto de um produto eletroeletrônico é pensado e desenvolvido para atender às necessidades dos clientes;</a:t>
            </a:r>
          </a:p>
          <a:p>
            <a:pPr marL="266700" indent="-2667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conscientização e a consolidação do conceito de sustentabilidade fizeram com que as variáveis ambientais passassem a fazer parte do projeto do produto.</a:t>
            </a: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492" y="1453311"/>
            <a:ext cx="2698696" cy="248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4491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0"/>
          <p:cNvSpPr/>
          <p:nvPr/>
        </p:nvSpPr>
        <p:spPr>
          <a:xfrm rot="275902">
            <a:off x="8084059" y="1182360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/>
          <p:cNvSpPr/>
          <p:nvPr/>
        </p:nvSpPr>
        <p:spPr>
          <a:xfrm>
            <a:off x="489963" y="1048559"/>
            <a:ext cx="7907276" cy="32916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7" name="Grupo 7"/>
          <p:cNvGrpSpPr/>
          <p:nvPr/>
        </p:nvGrpSpPr>
        <p:grpSpPr>
          <a:xfrm>
            <a:off x="5713951" y="1315364"/>
            <a:ext cx="2992614" cy="2778333"/>
            <a:chOff x="8959367" y="2243285"/>
            <a:chExt cx="2952014" cy="2729264"/>
          </a:xfrm>
        </p:grpSpPr>
        <p:sp>
          <p:nvSpPr>
            <p:cNvPr id="18" name="Retângulo 17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0" name="Retângulo de cantos arredondados 5"/>
          <p:cNvSpPr/>
          <p:nvPr/>
        </p:nvSpPr>
        <p:spPr>
          <a:xfrm flipV="1">
            <a:off x="489962" y="4340844"/>
            <a:ext cx="7907276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692519" y="1524827"/>
            <a:ext cx="491388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Sustentabilidade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Sustentabilidade na cadeia de REEE</a:t>
            </a:r>
          </a:p>
          <a:p>
            <a:pPr>
              <a:spcAft>
                <a:spcPts val="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“De acordo com Xavier et al. (2004), a crescente necessidade de inclusão de questões ambientais na gestão da produção tende a tornar cada vez mais intensa a relação entre gestão ambiental e logística, inclusive por meio da elaboração de mecanismos legais e normativos que considerem especificidades do ambiente produtivo e das estratégias de negócio em consonância com as dimensões de sustentabilidade.” (CARVALHO; XAVIER, 2014)</a:t>
            </a:r>
          </a:p>
        </p:txBody>
      </p:sp>
      <p:pic>
        <p:nvPicPr>
          <p:cNvPr id="22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492" y="1453311"/>
            <a:ext cx="2698696" cy="248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1677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0"/>
          <p:cNvSpPr/>
          <p:nvPr/>
        </p:nvSpPr>
        <p:spPr>
          <a:xfrm rot="275902">
            <a:off x="8084059" y="1182360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489963" y="1048559"/>
            <a:ext cx="7907276" cy="32916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5713951" y="1315364"/>
            <a:ext cx="2992614" cy="2778333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489962" y="4340844"/>
            <a:ext cx="7907276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692519" y="1524827"/>
            <a:ext cx="4913883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Sustentabilidade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Sustentabilidade na cadeia de REEE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Quando se trata de localidades com indivíduos de baixo poder aquisitivo, o retorno econômico através da gestão de REEE tem ido além das expectativas;</a:t>
            </a:r>
          </a:p>
          <a:p>
            <a:pPr>
              <a:spcAft>
                <a:spcPts val="0"/>
              </a:spcAft>
            </a:pPr>
            <a:endParaRPr lang="pt-B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poder público, a iniciativa privada, as cooperativas e as ONGs  têm se utilizado de mecanismo legais e de normativos vigentes para reduzir os impactos potenciais dos REEE. </a:t>
            </a:r>
          </a:p>
        </p:txBody>
      </p:sp>
      <p:pic>
        <p:nvPicPr>
          <p:cNvPr id="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492" y="1453311"/>
            <a:ext cx="2698696" cy="248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2947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8084059" y="1386341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489963" y="949569"/>
            <a:ext cx="7907276" cy="380573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5713951" y="1519345"/>
            <a:ext cx="2992614" cy="2778333"/>
            <a:chOff x="8959367" y="2243285"/>
            <a:chExt cx="2952014" cy="2729264"/>
          </a:xfrm>
        </p:grpSpPr>
        <p:sp>
          <p:nvSpPr>
            <p:cNvPr id="14" name="Retângulo 1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6" name="Retângulo de cantos arredondados 5"/>
          <p:cNvSpPr/>
          <p:nvPr/>
        </p:nvSpPr>
        <p:spPr>
          <a:xfrm flipV="1">
            <a:off x="489962" y="4755950"/>
            <a:ext cx="7907276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607584" y="1127069"/>
            <a:ext cx="5030597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Sustentabilidade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Sustentabilidade na cadeia de REEE</a:t>
            </a:r>
          </a:p>
          <a:p>
            <a:pPr>
              <a:lnSpc>
                <a:spcPts val="1800"/>
              </a:lnSpc>
              <a:spcAft>
                <a:spcPts val="1200"/>
              </a:spcAft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Indicadores de impacto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(CARVALHO; XAVIER, 2014)</a:t>
            </a:r>
          </a:p>
          <a:p>
            <a:pPr marL="285750" indent="-285750">
              <a:lnSpc>
                <a:spcPts val="18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Referem-se ao tripé de desenvolvimento sustentável: impactos econômicos, ambientais e sociais. (RDC ENVIRONMENT, 2008; BIO INTELLIGENCE SERVICE, 2009).</a:t>
            </a:r>
          </a:p>
        </p:txBody>
      </p:sp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492" y="1657292"/>
            <a:ext cx="2698696" cy="248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9" name="Tabela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299924"/>
              </p:ext>
            </p:extLst>
          </p:nvPr>
        </p:nvGraphicFramePr>
        <p:xfrm>
          <a:off x="639952" y="3187683"/>
          <a:ext cx="4924010" cy="140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5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0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984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Impacto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Referências para os Indicadores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Análise de impacto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4880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Econômico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Crescimento econômico; criação de valor; análise de custo-benefício.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Custo-benefício</a:t>
                      </a:r>
                      <a:r>
                        <a:rPr lang="pt-BR" sz="1200" baseline="0" dirty="0"/>
                        <a:t> aplicado a REEE; funcionários; consumidores; fornecedores e distribuidores.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6321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0"/>
          <p:cNvSpPr/>
          <p:nvPr/>
        </p:nvSpPr>
        <p:spPr>
          <a:xfrm rot="275902">
            <a:off x="8084059" y="1386341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489963" y="949569"/>
            <a:ext cx="7907276" cy="380573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5713951" y="1519345"/>
            <a:ext cx="2992614" cy="2778333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489962" y="4755950"/>
            <a:ext cx="7907276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607584" y="1127069"/>
            <a:ext cx="5030597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Sustentabilidade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Sustentabilidade na cadeia de REEE</a:t>
            </a:r>
          </a:p>
          <a:p>
            <a:pPr>
              <a:lnSpc>
                <a:spcPts val="1800"/>
              </a:lnSpc>
              <a:spcAft>
                <a:spcPts val="1200"/>
              </a:spcAft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Indicadores de impacto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(CARVALHO; XAVIER, 2014)</a:t>
            </a:r>
          </a:p>
          <a:p>
            <a:pPr marL="285750" indent="-285750">
              <a:lnSpc>
                <a:spcPts val="18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Referem-se ao tripé de desenvolvimento sustentável: impactos econômicos, ambientais e sociais. (RDC ENVIRONMENT, 2008; BIO INTELLIGENCE SERVICE, 2009).</a:t>
            </a:r>
          </a:p>
        </p:txBody>
      </p:sp>
      <p:pic>
        <p:nvPicPr>
          <p:cNvPr id="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5492" y="1657292"/>
            <a:ext cx="2698696" cy="248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9" name="Tabela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63826"/>
              </p:ext>
            </p:extLst>
          </p:nvPr>
        </p:nvGraphicFramePr>
        <p:xfrm>
          <a:off x="629639" y="3163774"/>
          <a:ext cx="4917363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5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0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3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Impacto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Referências para os Indicadores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Análise de impacto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4880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Ambiental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Poluição</a:t>
                      </a:r>
                      <a:r>
                        <a:rPr lang="pt-BR" sz="1200" baseline="0" dirty="0"/>
                        <a:t> local; mudanças climáticas; biodiversidade; exploração de recursos naturais.</a:t>
                      </a:r>
                      <a:endParaRPr lang="pt-BR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Concentrar</a:t>
                      </a:r>
                      <a:r>
                        <a:rPr lang="pt-BR" sz="1200" baseline="0" dirty="0"/>
                        <a:t> na emissão de gases estufa por representar uma das maiores ameaças para conservação ambiental.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0964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325" y="0"/>
            <a:ext cx="3876675" cy="51435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7" name="CaixaDeTexto 16"/>
          <p:cNvSpPr txBox="1"/>
          <p:nvPr/>
        </p:nvSpPr>
        <p:spPr>
          <a:xfrm>
            <a:off x="241337" y="2623732"/>
            <a:ext cx="2396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b="1" i="1" dirty="0">
                <a:solidFill>
                  <a:srgbClr val="157D64"/>
                </a:solidFill>
              </a:rPr>
              <a:t>GESTÃO DE INFRAESTRUTURA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241335" y="2861594"/>
            <a:ext cx="5456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Aula 16: TI verde</a:t>
            </a:r>
          </a:p>
        </p:txBody>
      </p:sp>
    </p:spTree>
    <p:extLst>
      <p:ext uri="{BB962C8B-B14F-4D97-AF65-F5344CB8AC3E}">
        <p14:creationId xmlns:p14="http://schemas.microsoft.com/office/powerpoint/2010/main" val="277924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8119229" y="1386341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450167" y="949569"/>
            <a:ext cx="7982242" cy="380573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upo 7"/>
          <p:cNvGrpSpPr/>
          <p:nvPr/>
        </p:nvGrpSpPr>
        <p:grpSpPr>
          <a:xfrm>
            <a:off x="5749121" y="1519345"/>
            <a:ext cx="2992614" cy="2778333"/>
            <a:chOff x="8959367" y="2243285"/>
            <a:chExt cx="2952014" cy="2729264"/>
          </a:xfrm>
        </p:grpSpPr>
        <p:sp>
          <p:nvSpPr>
            <p:cNvPr id="14" name="Retângulo 1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6" name="Retângulo de cantos arredondados 5"/>
          <p:cNvSpPr/>
          <p:nvPr/>
        </p:nvSpPr>
        <p:spPr>
          <a:xfrm flipV="1">
            <a:off x="450166" y="4755949"/>
            <a:ext cx="798224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642754" y="1127069"/>
            <a:ext cx="50305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Sustentabilidade</a:t>
            </a:r>
          </a:p>
          <a:p>
            <a:pPr>
              <a:spcAft>
                <a:spcPts val="0"/>
              </a:spcAft>
            </a:pPr>
            <a:r>
              <a:rPr lang="pt-BR" sz="1400" b="1" dirty="0">
                <a:solidFill>
                  <a:srgbClr val="219D93"/>
                </a:solidFill>
              </a:rPr>
              <a:t>Sustentabilidade na cadeia de REEE</a:t>
            </a:r>
          </a:p>
          <a:p>
            <a:pPr>
              <a:spcAft>
                <a:spcPts val="0"/>
              </a:spcAft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Indicadores de impacto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(CARVALHO; XAVIER, 2014)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Referem-se ao tripé de desenvolvimento sustentável: impactos econômicos, ambientais e sociais. (RDC ENVIRONMENT, 2008; BIO INTELLIGENCE SERVICE, 2009).</a:t>
            </a:r>
          </a:p>
        </p:txBody>
      </p:sp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662" y="1657292"/>
            <a:ext cx="2698696" cy="248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0" name="Tabela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4055593"/>
              </p:ext>
            </p:extLst>
          </p:nvPr>
        </p:nvGraphicFramePr>
        <p:xfrm>
          <a:off x="642754" y="2691642"/>
          <a:ext cx="494858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4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04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86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Impacto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Referências para os Indicadores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Análise de impacto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4880">
                <a:tc>
                  <a:txBody>
                    <a:bodyPr/>
                    <a:lstStyle/>
                    <a:p>
                      <a:pPr algn="ctr"/>
                      <a:r>
                        <a:rPr lang="pt-BR" sz="1200" b="1" dirty="0"/>
                        <a:t>Social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Cobrem desde a desigualdade social até o</a:t>
                      </a:r>
                      <a:r>
                        <a:rPr lang="pt-BR" sz="1200" baseline="0" dirty="0"/>
                        <a:t> desemprego.</a:t>
                      </a:r>
                      <a:endParaRPr lang="pt-BR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Criação de novas posições de trabalho devido ao programa de prevenção. Exemplos: lojas de reparo e serviços</a:t>
                      </a:r>
                      <a:r>
                        <a:rPr lang="pt-BR" sz="1200" baseline="0" dirty="0"/>
                        <a:t> de coleta. (*)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000">
                <a:tc gridSpan="3">
                  <a:txBody>
                    <a:bodyPr/>
                    <a:lstStyle/>
                    <a:p>
                      <a:pPr algn="l"/>
                      <a:r>
                        <a:rPr lang="pt-BR" sz="1100" b="0" dirty="0"/>
                        <a:t>(*) A prevenção de resíduos pode reduzir o emprego por</a:t>
                      </a:r>
                      <a:r>
                        <a:rPr lang="pt-BR" sz="1100" b="0" baseline="0" dirty="0"/>
                        <a:t> sua influência na redução do consumo.</a:t>
                      </a:r>
                      <a:endParaRPr lang="pt-BR" sz="1100" b="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pt-BR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pt-B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4530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10"/>
          <p:cNvSpPr/>
          <p:nvPr/>
        </p:nvSpPr>
        <p:spPr>
          <a:xfrm rot="275902">
            <a:off x="8084059" y="123119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Retângulo 21"/>
          <p:cNvSpPr/>
          <p:nvPr/>
        </p:nvSpPr>
        <p:spPr>
          <a:xfrm>
            <a:off x="489963" y="1026936"/>
            <a:ext cx="7907276" cy="346052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3" name="Grupo 7"/>
          <p:cNvGrpSpPr/>
          <p:nvPr/>
        </p:nvGrpSpPr>
        <p:grpSpPr>
          <a:xfrm>
            <a:off x="6161649" y="1364201"/>
            <a:ext cx="2544916" cy="2848670"/>
            <a:chOff x="8959367" y="2243285"/>
            <a:chExt cx="2952014" cy="2729264"/>
          </a:xfrm>
        </p:grpSpPr>
        <p:sp>
          <p:nvSpPr>
            <p:cNvPr id="24" name="Retângulo 23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5" name="Retângulo 24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6" name="Retângulo de cantos arredondados 5"/>
          <p:cNvSpPr/>
          <p:nvPr/>
        </p:nvSpPr>
        <p:spPr>
          <a:xfrm flipV="1">
            <a:off x="489962" y="4488107"/>
            <a:ext cx="7907276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CaixaDeTexto 26"/>
          <p:cNvSpPr txBox="1"/>
          <p:nvPr/>
        </p:nvSpPr>
        <p:spPr>
          <a:xfrm>
            <a:off x="738118" y="1695928"/>
            <a:ext cx="511420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Aspectos jurídicos</a:t>
            </a:r>
          </a:p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“A Lei nº 12.305/10, que institui a Política Nacional de Resíduos Sólidos (PNRS) é bastante atual e contém instrumentos importantes para permitir o avanço necessário ao país no enfrentamento dos principais problemas ambientais, sociais e econômicos decorrentes do manejo inadequado dos resíduos sólidos.” (Disponível em: &lt;http://www.mma.gov.br/pol%C3%ADtica-de-res%C3%ADduos-s%C3%B3lidos&gt;. Acesso em: 21 dez. 2016.)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360" y="1484470"/>
            <a:ext cx="2289998" cy="2591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4701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8084059" y="123119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489963" y="1026936"/>
            <a:ext cx="7907276" cy="346052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6161649" y="1364201"/>
            <a:ext cx="2544916" cy="2848670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489962" y="4488107"/>
            <a:ext cx="7907276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562268" y="1118871"/>
            <a:ext cx="5114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modelo das 65 práticas de TI verde. (ALVES, 2015)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360" y="1484470"/>
            <a:ext cx="2289998" cy="2591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8" name="Tabela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353719"/>
              </p:ext>
            </p:extLst>
          </p:nvPr>
        </p:nvGraphicFramePr>
        <p:xfrm>
          <a:off x="652598" y="1531228"/>
          <a:ext cx="5341767" cy="280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3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163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Grupo G1: Práticas de conscientização - Práticas de TI verde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1.1 – Criar Políticas de Sustentabilidade da TI (PSTI)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1.2 – Buscar fornecedores de TI sustentáveis 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1.3 – Promover palestras e eventos para conscientizar sobre </a:t>
                      </a:r>
                      <a:r>
                        <a:rPr lang="pt-BR" sz="1200" i="1" dirty="0"/>
                        <a:t>Green IT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1.4 – Fazer videoconferências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1.5 – Evitar compras desnecessárias de equipamentos de TI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1.6- Reunir com os comitês diretivos para garantir a sustentabilidade de TI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1.7 - Analisar a eficiência energética dos equipamentos de TI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78181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0"/>
          <p:cNvSpPr/>
          <p:nvPr/>
        </p:nvSpPr>
        <p:spPr>
          <a:xfrm rot="275902">
            <a:off x="8084059" y="123119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489963" y="1026936"/>
            <a:ext cx="7907276" cy="346052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5" name="Grupo 7"/>
          <p:cNvGrpSpPr/>
          <p:nvPr/>
        </p:nvGrpSpPr>
        <p:grpSpPr>
          <a:xfrm>
            <a:off x="6161649" y="1364201"/>
            <a:ext cx="2544916" cy="2848670"/>
            <a:chOff x="8959367" y="2243285"/>
            <a:chExt cx="2952014" cy="2729264"/>
          </a:xfrm>
        </p:grpSpPr>
        <p:sp>
          <p:nvSpPr>
            <p:cNvPr id="16" name="Retângulo 15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Retângulo 16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8" name="Retângulo de cantos arredondados 5"/>
          <p:cNvSpPr/>
          <p:nvPr/>
        </p:nvSpPr>
        <p:spPr>
          <a:xfrm flipV="1">
            <a:off x="489962" y="4488107"/>
            <a:ext cx="7907276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562268" y="1118871"/>
            <a:ext cx="5114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modelo das 65 práticas de TI verde. (ALVES, 2015)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9360" y="1484470"/>
            <a:ext cx="2289998" cy="2591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2" name="Tabela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17228"/>
              </p:ext>
            </p:extLst>
          </p:nvPr>
        </p:nvGraphicFramePr>
        <p:xfrm>
          <a:off x="608868" y="1583889"/>
          <a:ext cx="5445575" cy="268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02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52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Grupo G1: Práticas de conscientização - Práticas de TI verde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1.8 – Apoiar e incentivar os alunos a praticarem ações sustentáveis na área de informática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1.9 – Divulgar aos clientes as certificações de </a:t>
                      </a:r>
                      <a:r>
                        <a:rPr lang="pt-BR" sz="1200" i="1" dirty="0"/>
                        <a:t>Green IT </a:t>
                      </a:r>
                      <a:r>
                        <a:rPr lang="pt-BR" sz="1200" i="0" dirty="0"/>
                        <a:t>da empresa na área de sustentabilidade como diferencial</a:t>
                      </a:r>
                      <a:endParaRPr lang="pt-BR" sz="1200" i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i="0" dirty="0"/>
                        <a:t>1.10 - </a:t>
                      </a:r>
                      <a:r>
                        <a:rPr lang="pt-BR" sz="1200" i="1" dirty="0"/>
                        <a:t>Home-office</a:t>
                      </a:r>
                      <a:r>
                        <a:rPr lang="pt-BR" sz="1200" i="0" dirty="0"/>
                        <a:t>,</a:t>
                      </a:r>
                      <a:r>
                        <a:rPr lang="pt-BR" sz="1200" i="0" baseline="0" dirty="0"/>
                        <a:t> FTP e mensagens instantâneas</a:t>
                      </a:r>
                      <a:endParaRPr lang="pt-BR" sz="1200" i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1.11 - Desligar o monitor na hora do almoço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1.12 - Desligar os computadores após o término do expediente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1.13 - Recusar produtos de TI que agridam o meio ambiente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4123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0"/>
          <p:cNvSpPr/>
          <p:nvPr/>
        </p:nvSpPr>
        <p:spPr>
          <a:xfrm rot="275902">
            <a:off x="8105161" y="1188993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/>
          <p:cNvSpPr/>
          <p:nvPr/>
        </p:nvSpPr>
        <p:spPr>
          <a:xfrm>
            <a:off x="422031" y="956602"/>
            <a:ext cx="7996310" cy="373484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Grupo 7"/>
          <p:cNvGrpSpPr/>
          <p:nvPr/>
        </p:nvGrpSpPr>
        <p:grpSpPr>
          <a:xfrm>
            <a:off x="6182751" y="1321997"/>
            <a:ext cx="2544916" cy="2848670"/>
            <a:chOff x="8959367" y="2243285"/>
            <a:chExt cx="2952014" cy="2729264"/>
          </a:xfrm>
        </p:grpSpPr>
        <p:sp>
          <p:nvSpPr>
            <p:cNvPr id="5" name="Retângulo 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7" name="Retângulo de cantos arredondados 5"/>
          <p:cNvSpPr/>
          <p:nvPr/>
        </p:nvSpPr>
        <p:spPr>
          <a:xfrm flipV="1">
            <a:off x="422030" y="4692092"/>
            <a:ext cx="7996310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583370" y="1076667"/>
            <a:ext cx="5114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modelo das 65 práticas de TI verde. (ALVES, 2015)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2" y="1442266"/>
            <a:ext cx="2289998" cy="2591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Tabe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861924"/>
              </p:ext>
            </p:extLst>
          </p:nvPr>
        </p:nvGraphicFramePr>
        <p:xfrm>
          <a:off x="633158" y="1459944"/>
          <a:ext cx="5396339" cy="308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6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01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Grupo G2: </a:t>
                      </a:r>
                      <a:r>
                        <a:rPr lang="pt-BR" sz="1200" i="1" dirty="0"/>
                        <a:t>Datacenter</a:t>
                      </a:r>
                      <a:r>
                        <a:rPr lang="pt-BR" sz="1200" dirty="0"/>
                        <a:t> verde - Práticas de TI verde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2.1 – Unificação</a:t>
                      </a:r>
                      <a:r>
                        <a:rPr lang="pt-BR" sz="1200" baseline="0" dirty="0"/>
                        <a:t> de servidores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i="0" dirty="0"/>
                        <a:t>2.2 – Unificação de </a:t>
                      </a:r>
                      <a:r>
                        <a:rPr lang="pt-BR" sz="1200" i="1" dirty="0"/>
                        <a:t>desktops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i="0" dirty="0"/>
                        <a:t>2.3 – Modernizar a infraestrutura de </a:t>
                      </a:r>
                      <a:r>
                        <a:rPr lang="pt-BR" sz="1200" i="1" dirty="0"/>
                        <a:t>datacenters</a:t>
                      </a:r>
                      <a:r>
                        <a:rPr lang="pt-BR" sz="1200" i="0" dirty="0"/>
                        <a:t> para economizar energia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2.4 – Utilizar servidores</a:t>
                      </a:r>
                      <a:r>
                        <a:rPr lang="pt-BR" sz="1200" baseline="0" dirty="0"/>
                        <a:t> em nuvem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2.5 – Automatizar o sistema de resfriamento do </a:t>
                      </a:r>
                      <a:r>
                        <a:rPr lang="pt-BR" sz="1200" i="1" dirty="0"/>
                        <a:t>datacenter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2.6 – Revisar a regulagem do ar condicionado do </a:t>
                      </a:r>
                      <a:r>
                        <a:rPr lang="pt-BR" sz="1200" i="1" dirty="0"/>
                        <a:t>datacenter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2.7 – Virtualizar </a:t>
                      </a:r>
                      <a:r>
                        <a:rPr lang="pt-BR" sz="1200" i="1" dirty="0"/>
                        <a:t>storage</a:t>
                      </a:r>
                      <a:r>
                        <a:rPr lang="pt-BR" sz="1200" dirty="0"/>
                        <a:t> e servidores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2.8 – Reavaliar necessidade</a:t>
                      </a:r>
                      <a:r>
                        <a:rPr lang="pt-BR" sz="1200" baseline="0" dirty="0"/>
                        <a:t> de redundância para pontos não vitais ao negócio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2.9 – Avaliar </a:t>
                      </a:r>
                      <a:r>
                        <a:rPr lang="pt-BR" sz="1200" i="1" dirty="0"/>
                        <a:t>layout</a:t>
                      </a:r>
                      <a:r>
                        <a:rPr lang="pt-BR" sz="1200" dirty="0"/>
                        <a:t> físico do </a:t>
                      </a:r>
                      <a:r>
                        <a:rPr lang="pt-BR" sz="1200" i="1" dirty="0"/>
                        <a:t>datacenter</a:t>
                      </a:r>
                      <a:r>
                        <a:rPr lang="pt-BR" sz="1200" dirty="0"/>
                        <a:t> para melhorar a circulação do 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18931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0"/>
          <p:cNvSpPr/>
          <p:nvPr/>
        </p:nvSpPr>
        <p:spPr>
          <a:xfrm rot="275902">
            <a:off x="8105161" y="1315603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/>
          <p:cNvSpPr/>
          <p:nvPr/>
        </p:nvSpPr>
        <p:spPr>
          <a:xfrm>
            <a:off x="422031" y="956602"/>
            <a:ext cx="7996310" cy="373484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Grupo 7"/>
          <p:cNvGrpSpPr/>
          <p:nvPr/>
        </p:nvGrpSpPr>
        <p:grpSpPr>
          <a:xfrm>
            <a:off x="6182751" y="1448607"/>
            <a:ext cx="2544916" cy="2848670"/>
            <a:chOff x="8959367" y="2243285"/>
            <a:chExt cx="2952014" cy="2729264"/>
          </a:xfrm>
        </p:grpSpPr>
        <p:sp>
          <p:nvSpPr>
            <p:cNvPr id="5" name="Retângulo 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7" name="Retângulo de cantos arredondados 5"/>
          <p:cNvSpPr/>
          <p:nvPr/>
        </p:nvSpPr>
        <p:spPr>
          <a:xfrm flipV="1">
            <a:off x="422030" y="4692092"/>
            <a:ext cx="7996310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583370" y="1034463"/>
            <a:ext cx="5114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modelo das 65 práticas de TI verde. (ALVES, 2015)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2" y="1568876"/>
            <a:ext cx="2289998" cy="2591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2" name="Tabe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3687912"/>
              </p:ext>
            </p:extLst>
          </p:nvPr>
        </p:nvGraphicFramePr>
        <p:xfrm>
          <a:off x="583370" y="1397759"/>
          <a:ext cx="5397262" cy="3214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62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09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Grupo G3: Descarte e reciclagem - Práticas de TI verde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3.1 – Buscar empresas certificadas em coleta e reciclagem de equipamentos de TI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i="0" dirty="0"/>
                        <a:t>3.2 - Reciclar </a:t>
                      </a:r>
                      <a:r>
                        <a:rPr lang="pt-BR" sz="1100" i="1" dirty="0"/>
                        <a:t>hardware</a:t>
                      </a:r>
                      <a:r>
                        <a:rPr lang="pt-BR" sz="1100" i="0" dirty="0"/>
                        <a:t>, equipamentos e cartuchos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i="0" dirty="0"/>
                        <a:t>3.3 – Descartar corretamente os hardwares com empresas especializadas na</a:t>
                      </a:r>
                      <a:r>
                        <a:rPr lang="pt-BR" sz="1100" i="0" baseline="0" dirty="0"/>
                        <a:t> coleta de REEEs</a:t>
                      </a:r>
                      <a:endParaRPr lang="pt-BR" sz="1100" i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3.4 – Doar equipamentos de TI obsoletos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i="0" dirty="0"/>
                        <a:t>3.5 – Reciclar periféricos</a:t>
                      </a:r>
                      <a:r>
                        <a:rPr lang="pt-BR" sz="1100" i="0" baseline="0" dirty="0"/>
                        <a:t> de TI</a:t>
                      </a:r>
                      <a:endParaRPr lang="pt-BR" sz="1100" i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i="0" dirty="0"/>
                        <a:t>3.6 – Verificar a existência de leis de regulamentação de REEEs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3.7 – Incentivar os usuários a entregar o equipamento antigo na compra de um novo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3.8 – Realocar os equipamentos de TI</a:t>
                      </a:r>
                      <a:r>
                        <a:rPr lang="pt-BR" sz="1100" baseline="0" dirty="0"/>
                        <a:t> obsoletos em outros departamentos</a:t>
                      </a:r>
                      <a:r>
                        <a:rPr lang="pt-BR" sz="1100" dirty="0"/>
                        <a:t>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3.9 – Comprar equipamentos de TI que utilizam embalagens recicláveis e/ou reutilizáveis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3.10 – Reaproveitar as embalagens dos equipamentos de TI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13073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0"/>
          <p:cNvSpPr/>
          <p:nvPr/>
        </p:nvSpPr>
        <p:spPr>
          <a:xfrm rot="275902">
            <a:off x="8105161" y="135780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/>
          <p:cNvSpPr/>
          <p:nvPr/>
        </p:nvSpPr>
        <p:spPr>
          <a:xfrm>
            <a:off x="422031" y="928468"/>
            <a:ext cx="7996310" cy="38403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Grupo 7"/>
          <p:cNvGrpSpPr/>
          <p:nvPr/>
        </p:nvGrpSpPr>
        <p:grpSpPr>
          <a:xfrm>
            <a:off x="6182751" y="1490811"/>
            <a:ext cx="2544916" cy="2848670"/>
            <a:chOff x="8959367" y="2243285"/>
            <a:chExt cx="2952014" cy="2729264"/>
          </a:xfrm>
        </p:grpSpPr>
        <p:sp>
          <p:nvSpPr>
            <p:cNvPr id="5" name="Retângulo 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7" name="Retângulo de cantos arredondados 5"/>
          <p:cNvSpPr/>
          <p:nvPr/>
        </p:nvSpPr>
        <p:spPr>
          <a:xfrm flipV="1">
            <a:off x="422030" y="4769466"/>
            <a:ext cx="7996310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583370" y="1034463"/>
            <a:ext cx="5114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modelo das 65 práticas de TI verde. (ALVES, 2015)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2" y="1611080"/>
            <a:ext cx="2289998" cy="2591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Tabe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772804"/>
              </p:ext>
            </p:extLst>
          </p:nvPr>
        </p:nvGraphicFramePr>
        <p:xfrm>
          <a:off x="524346" y="1393650"/>
          <a:ext cx="5591678" cy="56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018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Grupo G4: Fontes alternativas de energia - Práticas de TI verde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i="0" dirty="0"/>
                        <a:t>4.1 – Utilizar energias renováveis para TI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e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8242214"/>
              </p:ext>
            </p:extLst>
          </p:nvPr>
        </p:nvGraphicFramePr>
        <p:xfrm>
          <a:off x="524347" y="2094172"/>
          <a:ext cx="5591678" cy="248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018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Grupo G5: Hardware - Práticas de TI verde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i="0" dirty="0"/>
                        <a:t>5.1 – Utilizar equipamentos de TI eficientes e econômicos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5.2 – Utilizar monitores LCD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5.3 – Eliminar componentes nocivos dos equipamentos de TI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5.4 – Preferir equipamentos de TI que foram reciclados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5.5 – Aumentar o ciclo</a:t>
                      </a:r>
                      <a:r>
                        <a:rPr lang="pt-BR" sz="1200" baseline="0" dirty="0"/>
                        <a:t> de vida dos produtos de TI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5.6 – Diminuir o brilho dos monitores LCD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5.7 – Programar os monitores para desligar após um tempo de inatividade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5.8 – Recuperar os equipamentos de TI danificados ao invés de comprar novos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96583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0"/>
          <p:cNvSpPr/>
          <p:nvPr/>
        </p:nvSpPr>
        <p:spPr>
          <a:xfrm rot="275902">
            <a:off x="8105161" y="135780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/>
          <p:cNvSpPr/>
          <p:nvPr/>
        </p:nvSpPr>
        <p:spPr>
          <a:xfrm>
            <a:off x="422031" y="928468"/>
            <a:ext cx="7996310" cy="38403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Grupo 7"/>
          <p:cNvGrpSpPr/>
          <p:nvPr/>
        </p:nvGrpSpPr>
        <p:grpSpPr>
          <a:xfrm>
            <a:off x="6182751" y="1490811"/>
            <a:ext cx="2544916" cy="2848670"/>
            <a:chOff x="8959367" y="2243285"/>
            <a:chExt cx="2952014" cy="2729264"/>
          </a:xfrm>
        </p:grpSpPr>
        <p:sp>
          <p:nvSpPr>
            <p:cNvPr id="5" name="Retângulo 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7" name="Retângulo de cantos arredondados 5"/>
          <p:cNvSpPr/>
          <p:nvPr/>
        </p:nvSpPr>
        <p:spPr>
          <a:xfrm flipV="1">
            <a:off x="422030" y="4769466"/>
            <a:ext cx="7996310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583370" y="1034463"/>
            <a:ext cx="5114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modelo das 65 práticas de TI verde. (ALVES, 2015)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2" y="1611080"/>
            <a:ext cx="2289998" cy="2591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2" name="Tabe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6378490"/>
              </p:ext>
            </p:extLst>
          </p:nvPr>
        </p:nvGraphicFramePr>
        <p:xfrm>
          <a:off x="671731" y="1448235"/>
          <a:ext cx="5289453" cy="312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7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0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Grupo G5: </a:t>
                      </a:r>
                      <a:r>
                        <a:rPr lang="pt-BR" sz="1100" i="1" dirty="0"/>
                        <a:t>Hardware</a:t>
                      </a:r>
                      <a:r>
                        <a:rPr lang="pt-BR" sz="1100" dirty="0"/>
                        <a:t> - Práticas de TI verde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i="0" dirty="0"/>
                        <a:t>5.9</a:t>
                      </a:r>
                      <a:r>
                        <a:rPr lang="pt-BR" sz="1100" i="0" baseline="0" dirty="0"/>
                        <a:t> – Utilizar dispositivos de computação</a:t>
                      </a:r>
                      <a:r>
                        <a:rPr lang="pt-BR" sz="1100" i="1" baseline="0" dirty="0"/>
                        <a:t> energy star</a:t>
                      </a:r>
                      <a:r>
                        <a:rPr lang="pt-BR" sz="1100" i="0" baseline="0" dirty="0"/>
                        <a:t> ou com outros selos verdes</a:t>
                      </a:r>
                      <a:endParaRPr lang="pt-BR" sz="1100" i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5.10 – Comparar tempo de garantia dos equipamentos de TI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5.11 – Avaliar a durabilidade dos equipamentos</a:t>
                      </a:r>
                      <a:r>
                        <a:rPr lang="pt-BR" sz="1100" baseline="0" dirty="0"/>
                        <a:t> de TI</a:t>
                      </a:r>
                      <a:endParaRPr lang="pt-BR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5.12 – Ativar modo de hibernação dos computadores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5.13 – Utilizar </a:t>
                      </a:r>
                      <a:r>
                        <a:rPr lang="pt-BR" sz="1100" i="1" dirty="0"/>
                        <a:t>thin clients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47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5.14 – Trocar </a:t>
                      </a:r>
                      <a:r>
                        <a:rPr lang="pt-BR" sz="1100" i="1" dirty="0"/>
                        <a:t>desktops</a:t>
                      </a:r>
                      <a:r>
                        <a:rPr lang="pt-BR" sz="1100" dirty="0"/>
                        <a:t> por </a:t>
                      </a:r>
                      <a:r>
                        <a:rPr lang="pt-BR" sz="1100" i="1" dirty="0"/>
                        <a:t>laptops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5.15 – Limpar</a:t>
                      </a:r>
                      <a:r>
                        <a:rPr lang="pt-BR" sz="1100" baseline="0" dirty="0"/>
                        <a:t> internamente os computadores e equipamentos para maior conservação</a:t>
                      </a:r>
                      <a:endParaRPr lang="pt-BR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5.16 – Identificar os </a:t>
                      </a:r>
                      <a:r>
                        <a:rPr lang="pt-BR" sz="1100" i="1" dirty="0"/>
                        <a:t>hardwares</a:t>
                      </a:r>
                      <a:r>
                        <a:rPr lang="pt-BR" sz="1100" dirty="0"/>
                        <a:t> em bom funcionamento</a:t>
                      </a:r>
                      <a:r>
                        <a:rPr lang="pt-BR" sz="1100" baseline="0" dirty="0"/>
                        <a:t> no computador com defeito</a:t>
                      </a:r>
                      <a:endParaRPr lang="pt-BR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5.17 – Inutilizar</a:t>
                      </a:r>
                      <a:r>
                        <a:rPr lang="pt-BR" sz="1100" baseline="0" dirty="0"/>
                        <a:t> os computadores com defeito por mau funcionamento das fontes de energia</a:t>
                      </a:r>
                      <a:endParaRPr lang="pt-BR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78161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0"/>
          <p:cNvSpPr/>
          <p:nvPr/>
        </p:nvSpPr>
        <p:spPr>
          <a:xfrm rot="275902">
            <a:off x="8105161" y="135780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/>
          <p:cNvSpPr/>
          <p:nvPr/>
        </p:nvSpPr>
        <p:spPr>
          <a:xfrm>
            <a:off x="422031" y="928468"/>
            <a:ext cx="7996310" cy="38403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Grupo 7"/>
          <p:cNvGrpSpPr/>
          <p:nvPr/>
        </p:nvGrpSpPr>
        <p:grpSpPr>
          <a:xfrm>
            <a:off x="6182751" y="1490811"/>
            <a:ext cx="2544916" cy="2848670"/>
            <a:chOff x="8959367" y="2243285"/>
            <a:chExt cx="2952014" cy="2729264"/>
          </a:xfrm>
        </p:grpSpPr>
        <p:sp>
          <p:nvSpPr>
            <p:cNvPr id="5" name="Retângulo 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7" name="Retângulo de cantos arredondados 5"/>
          <p:cNvSpPr/>
          <p:nvPr/>
        </p:nvSpPr>
        <p:spPr>
          <a:xfrm flipV="1">
            <a:off x="422030" y="4769466"/>
            <a:ext cx="7996310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583370" y="1034463"/>
            <a:ext cx="5114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modelo das 65 práticas de TI verde. (ALVES, 2015)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2" y="1611080"/>
            <a:ext cx="2289998" cy="2591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Tabe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108000"/>
              </p:ext>
            </p:extLst>
          </p:nvPr>
        </p:nvGraphicFramePr>
        <p:xfrm>
          <a:off x="619629" y="1532311"/>
          <a:ext cx="5376935" cy="3046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8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020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Grupo G6: Impressão - Práticas de TI verde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i="0" dirty="0"/>
                        <a:t>6.1 – Monitorar as impressões evitando desperdício de recursos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6.2 – Digitalizar</a:t>
                      </a:r>
                      <a:r>
                        <a:rPr lang="pt-BR" sz="1100" baseline="0" dirty="0"/>
                        <a:t> ao invés de imprimir</a:t>
                      </a:r>
                      <a:endParaRPr lang="pt-BR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6.3 – Terceirizar serviço de impressão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6.4 – Utilizar impressão frente e verso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i="1" dirty="0"/>
                        <a:t>6.5 – </a:t>
                      </a:r>
                      <a:r>
                        <a:rPr lang="pt-BR" sz="1100" i="0" dirty="0"/>
                        <a:t>Diminuir</a:t>
                      </a:r>
                      <a:r>
                        <a:rPr lang="pt-BR" sz="1100" i="0" baseline="0" dirty="0"/>
                        <a:t> a quantidade de impressoras</a:t>
                      </a:r>
                      <a:endParaRPr lang="pt-BR" sz="1100" i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i="0" dirty="0"/>
                        <a:t>6.6 – Utilizar papéis reciclados para impressão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6.7 – Disponibilizar equipamentos</a:t>
                      </a:r>
                      <a:r>
                        <a:rPr lang="pt-BR" sz="1100" baseline="0" dirty="0"/>
                        <a:t> multifuncionais</a:t>
                      </a:r>
                      <a:endParaRPr lang="pt-BR" sz="11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6.8 – Configurar impressora para imprimir em modo rascunho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6.9 – Implantar o conceito de impressão segura (senha ou crachá para imprimir)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100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100" dirty="0"/>
                        <a:t>6.10 – Utilizar </a:t>
                      </a:r>
                      <a:r>
                        <a:rPr lang="pt-BR" sz="1100" i="1" dirty="0"/>
                        <a:t>software “</a:t>
                      </a:r>
                      <a:r>
                        <a:rPr lang="pt-BR" sz="1100" i="0" dirty="0"/>
                        <a:t>ecofont” nas impressões para </a:t>
                      </a:r>
                      <a:r>
                        <a:rPr lang="pt-BR" sz="1100" i="0" baseline="0" dirty="0"/>
                        <a:t>aumentar a durabilidade do toner</a:t>
                      </a:r>
                      <a:r>
                        <a:rPr lang="pt-BR" sz="1100" i="0" dirty="0"/>
                        <a:t>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33253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0"/>
          <p:cNvSpPr/>
          <p:nvPr/>
        </p:nvSpPr>
        <p:spPr>
          <a:xfrm rot="275902">
            <a:off x="8105161" y="135780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/>
          <p:cNvSpPr/>
          <p:nvPr/>
        </p:nvSpPr>
        <p:spPr>
          <a:xfrm>
            <a:off x="422031" y="928468"/>
            <a:ext cx="7996310" cy="384035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" name="Grupo 7"/>
          <p:cNvGrpSpPr/>
          <p:nvPr/>
        </p:nvGrpSpPr>
        <p:grpSpPr>
          <a:xfrm>
            <a:off x="6182751" y="1490811"/>
            <a:ext cx="2544916" cy="2848670"/>
            <a:chOff x="8959367" y="2243285"/>
            <a:chExt cx="2952014" cy="2729264"/>
          </a:xfrm>
        </p:grpSpPr>
        <p:sp>
          <p:nvSpPr>
            <p:cNvPr id="5" name="Retângulo 4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7" name="Retângulo de cantos arredondados 5"/>
          <p:cNvSpPr/>
          <p:nvPr/>
        </p:nvSpPr>
        <p:spPr>
          <a:xfrm flipV="1">
            <a:off x="422030" y="4769466"/>
            <a:ext cx="7996310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/>
          <p:cNvSpPr txBox="1"/>
          <p:nvPr/>
        </p:nvSpPr>
        <p:spPr>
          <a:xfrm>
            <a:off x="583370" y="1207247"/>
            <a:ext cx="5114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modelo das 65 práticas de TI verde. (ALVES, 2015)</a:t>
            </a:r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2" y="1611080"/>
            <a:ext cx="2289998" cy="2591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Tabela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502976"/>
              </p:ext>
            </p:extLst>
          </p:nvPr>
        </p:nvGraphicFramePr>
        <p:xfrm>
          <a:off x="598497" y="1658910"/>
          <a:ext cx="5543626" cy="202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4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571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Grupo G7: </a:t>
                      </a:r>
                      <a:r>
                        <a:rPr lang="pt-BR" sz="1200" i="1" dirty="0"/>
                        <a:t>Software</a:t>
                      </a:r>
                      <a:r>
                        <a:rPr lang="pt-BR" sz="1200" dirty="0"/>
                        <a:t> - Práticas de TI verde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i="0" dirty="0"/>
                        <a:t>7.1 – Gerenciar o consumo de energia da TI através de </a:t>
                      </a:r>
                      <a:r>
                        <a:rPr lang="pt-BR" sz="1200" i="1" dirty="0"/>
                        <a:t>softwares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7.2 – Utilizar </a:t>
                      </a:r>
                      <a:r>
                        <a:rPr lang="pt-BR" sz="1200" i="1" dirty="0"/>
                        <a:t>softwares</a:t>
                      </a:r>
                      <a:r>
                        <a:rPr lang="pt-BR" sz="1200" dirty="0"/>
                        <a:t> que manipulam os </a:t>
                      </a:r>
                      <a:r>
                        <a:rPr lang="pt-BR" sz="1200" i="1" dirty="0"/>
                        <a:t>hardwares</a:t>
                      </a:r>
                      <a:r>
                        <a:rPr lang="pt-BR" sz="1200" baseline="0" dirty="0"/>
                        <a:t> visando eficiência energética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7.3 – Utilizar</a:t>
                      </a:r>
                      <a:r>
                        <a:rPr lang="pt-BR" sz="1200" baseline="0" dirty="0"/>
                        <a:t> </a:t>
                      </a:r>
                      <a:r>
                        <a:rPr lang="pt-BR" sz="1200" i="1" baseline="0" dirty="0"/>
                        <a:t>softwares</a:t>
                      </a:r>
                      <a:r>
                        <a:rPr lang="pt-BR" sz="1200" baseline="0" dirty="0"/>
                        <a:t> para controlar a emissão de gases e a qualidade da água</a:t>
                      </a:r>
                      <a:endParaRPr lang="pt-B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dirty="0"/>
                        <a:t>7.4 – Desenvolver </a:t>
                      </a:r>
                      <a:r>
                        <a:rPr lang="pt-BR" sz="1200" i="1" dirty="0"/>
                        <a:t>software</a:t>
                      </a:r>
                      <a:r>
                        <a:rPr lang="pt-BR" sz="1200" dirty="0"/>
                        <a:t> que seja capaz de projetar equipamentos de TI mais econômicos e eficientes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00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200" i="0" dirty="0"/>
                        <a:t>7.5 – Utilizar </a:t>
                      </a:r>
                      <a:r>
                        <a:rPr lang="pt-BR" sz="1200" i="1" dirty="0"/>
                        <a:t>site</a:t>
                      </a:r>
                      <a:r>
                        <a:rPr lang="pt-BR" sz="1200" i="0" dirty="0"/>
                        <a:t> verde (cores claras) para</a:t>
                      </a:r>
                      <a:r>
                        <a:rPr lang="pt-BR" sz="1200" i="0" baseline="0" dirty="0"/>
                        <a:t> diminuir o consumo de energia</a:t>
                      </a:r>
                      <a:endParaRPr lang="pt-BR" sz="1200" i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2" name="CaixaDeTexto 11"/>
          <p:cNvSpPr txBox="1"/>
          <p:nvPr/>
        </p:nvSpPr>
        <p:spPr>
          <a:xfrm>
            <a:off x="706949" y="3972041"/>
            <a:ext cx="5289615" cy="338554"/>
          </a:xfrm>
          <a:prstGeom prst="rect">
            <a:avLst/>
          </a:prstGeom>
          <a:solidFill>
            <a:srgbClr val="219D93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Se cada um fizer a sua parte, todos seremos beneficiados.</a:t>
            </a:r>
          </a:p>
        </p:txBody>
      </p:sp>
    </p:spTree>
    <p:extLst>
      <p:ext uri="{BB962C8B-B14F-4D97-AF65-F5344CB8AC3E}">
        <p14:creationId xmlns:p14="http://schemas.microsoft.com/office/powerpoint/2010/main" val="1377319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369785" y="561729"/>
            <a:ext cx="16629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Temas desta aula</a:t>
            </a:r>
          </a:p>
        </p:txBody>
      </p:sp>
      <p:pic>
        <p:nvPicPr>
          <p:cNvPr id="6" name="Picture 2" descr="http://www.marketingmattersinbound.com/wp-content/uploads/2014/03/shutterstock_164801765.jpg"/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10029" y="0"/>
            <a:ext cx="4833971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3872567666"/>
              </p:ext>
            </p:extLst>
          </p:nvPr>
        </p:nvGraphicFramePr>
        <p:xfrm>
          <a:off x="699458" y="1752307"/>
          <a:ext cx="4217199" cy="18771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907558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/>
          <a:stretch/>
        </p:blipFill>
        <p:spPr>
          <a:xfrm>
            <a:off x="4772967" y="0"/>
            <a:ext cx="4371033" cy="5143500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693631" y="1260984"/>
            <a:ext cx="4890950" cy="313759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941829" y="1418150"/>
            <a:ext cx="4642752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pt-BR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 Verde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Abertura TI verde e sustentabilidade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Disponível em:  &lt;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https://www.youtube.com/</a:t>
            </a:r>
            <a:r>
              <a:rPr lang="pt-BR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watch?v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=</a:t>
            </a:r>
            <a:r>
              <a:rPr lang="pt-BR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Jv-CBoVJgQM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&gt;. Acesso em: 20 dez. 2016. 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pt-BR" sz="1400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Ecoideias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 TI Verde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Disponível em: &lt;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https://www.youtube.com/</a:t>
            </a:r>
            <a:r>
              <a:rPr lang="pt-BR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watch?v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=nVPAV-J6WCY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&gt;. Acesso em:  20 dez. 2016.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Tendências em TI verde no Brasil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Disponível em:   &lt;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5"/>
              </a:rPr>
              <a:t>https://www.youtube.com/</a:t>
            </a:r>
            <a:r>
              <a:rPr lang="pt-BR" sz="1400" dirty="0" err="1">
                <a:solidFill>
                  <a:schemeClr val="tx1">
                    <a:lumMod val="65000"/>
                    <a:lumOff val="35000"/>
                  </a:schemeClr>
                </a:solidFill>
                <a:hlinkClick r:id="rId5"/>
              </a:rPr>
              <a:t>watch?v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  <a:hlinkClick r:id="rId5"/>
              </a:rPr>
              <a:t>=EU-BESpK7kI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&gt;. Acesso em: 20 dez. 2016. 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369786" y="561729"/>
            <a:ext cx="11354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FontTx/>
              <a:buNone/>
              <a:defRPr/>
            </a:pPr>
            <a:r>
              <a:rPr lang="pt-B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Saiba mais</a:t>
            </a:r>
          </a:p>
        </p:txBody>
      </p:sp>
    </p:spTree>
    <p:extLst>
      <p:ext uri="{BB962C8B-B14F-4D97-AF65-F5344CB8AC3E}">
        <p14:creationId xmlns:p14="http://schemas.microsoft.com/office/powerpoint/2010/main" val="10417802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325" y="0"/>
            <a:ext cx="3876675" cy="51435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44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0"/>
          <p:cNvSpPr/>
          <p:nvPr/>
        </p:nvSpPr>
        <p:spPr>
          <a:xfrm rot="275902">
            <a:off x="7734098" y="1402025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800988" y="1223206"/>
            <a:ext cx="7246290" cy="307559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0" name="Grupo 7"/>
          <p:cNvGrpSpPr/>
          <p:nvPr/>
        </p:nvGrpSpPr>
        <p:grpSpPr>
          <a:xfrm>
            <a:off x="5549705" y="1535029"/>
            <a:ext cx="2806899" cy="2593839"/>
            <a:chOff x="8959367" y="2243285"/>
            <a:chExt cx="2952014" cy="2729264"/>
          </a:xfrm>
        </p:grpSpPr>
        <p:sp>
          <p:nvSpPr>
            <p:cNvPr id="21" name="Retângulo 20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3" name="Retângulo de cantos arredondados 5"/>
          <p:cNvSpPr/>
          <p:nvPr/>
        </p:nvSpPr>
        <p:spPr>
          <a:xfrm flipV="1">
            <a:off x="800987" y="4299448"/>
            <a:ext cx="7246290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CaixaDeTexto 23"/>
          <p:cNvSpPr txBox="1"/>
          <p:nvPr/>
        </p:nvSpPr>
        <p:spPr>
          <a:xfrm>
            <a:off x="1471721" y="2607113"/>
            <a:ext cx="3125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que é TI verde? </a:t>
            </a: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3" b="8609"/>
          <a:stretch/>
        </p:blipFill>
        <p:spPr bwMode="auto">
          <a:xfrm>
            <a:off x="5685339" y="1659988"/>
            <a:ext cx="2528888" cy="235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2505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0"/>
          <p:cNvSpPr/>
          <p:nvPr/>
        </p:nvSpPr>
        <p:spPr>
          <a:xfrm rot="275902">
            <a:off x="8001387" y="135278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534575" y="1223206"/>
            <a:ext cx="7779992" cy="307559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2" name="Grupo 7"/>
          <p:cNvGrpSpPr/>
          <p:nvPr/>
        </p:nvGrpSpPr>
        <p:grpSpPr>
          <a:xfrm>
            <a:off x="5816994" y="1485791"/>
            <a:ext cx="2806899" cy="2593839"/>
            <a:chOff x="8959367" y="2243285"/>
            <a:chExt cx="2952014" cy="2729264"/>
          </a:xfrm>
        </p:grpSpPr>
        <p:sp>
          <p:nvSpPr>
            <p:cNvPr id="23" name="Retângulo 22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5" name="Retângulo de cantos arredondados 5"/>
          <p:cNvSpPr/>
          <p:nvPr/>
        </p:nvSpPr>
        <p:spPr>
          <a:xfrm flipV="1">
            <a:off x="534574" y="4299447"/>
            <a:ext cx="777999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758951" y="1536215"/>
            <a:ext cx="497293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“É a utilização dos recursos de Tecnologia da Informação de modo sustentável (visando às Pessoas, ao Planeta e ao Lucro), com o objetivo de mais produtividade e eficiência.” (ALVES, 2015)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Engloba desde a idealização, passando pela fabricação, pelo uso e pelo descarte dos equipamentos eletrônicos;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Busca identificar e selecionar equipamentos eletrônicos que possuam menos componentes químicos prejudiciais à saúde;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Também está relacionada com uma melhor gestão da energia elétrica que é utilizada no ambiente de TI.</a:t>
            </a:r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3" b="8609"/>
          <a:stretch/>
        </p:blipFill>
        <p:spPr bwMode="auto">
          <a:xfrm>
            <a:off x="5952628" y="1610750"/>
            <a:ext cx="2528888" cy="235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5016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0"/>
          <p:cNvSpPr/>
          <p:nvPr/>
        </p:nvSpPr>
        <p:spPr>
          <a:xfrm rot="275902">
            <a:off x="8001387" y="1352787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534575" y="1223206"/>
            <a:ext cx="7779992" cy="307559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upo 7"/>
          <p:cNvGrpSpPr/>
          <p:nvPr/>
        </p:nvGrpSpPr>
        <p:grpSpPr>
          <a:xfrm>
            <a:off x="5816994" y="1485791"/>
            <a:ext cx="2806899" cy="2593839"/>
            <a:chOff x="8959367" y="2243285"/>
            <a:chExt cx="2952014" cy="2729264"/>
          </a:xfrm>
        </p:grpSpPr>
        <p:sp>
          <p:nvSpPr>
            <p:cNvPr id="19" name="Retângulo 18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1" name="Retângulo de cantos arredondados 5"/>
          <p:cNvSpPr/>
          <p:nvPr/>
        </p:nvSpPr>
        <p:spPr>
          <a:xfrm flipV="1">
            <a:off x="534574" y="4299447"/>
            <a:ext cx="777999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/>
          <p:cNvSpPr txBox="1"/>
          <p:nvPr/>
        </p:nvSpPr>
        <p:spPr>
          <a:xfrm>
            <a:off x="758951" y="2527988"/>
            <a:ext cx="49729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que pode ser feito para colaborar com a TI verde? </a:t>
            </a:r>
          </a:p>
        </p:txBody>
      </p:sp>
      <p:pic>
        <p:nvPicPr>
          <p:cNvPr id="2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3" b="8609"/>
          <a:stretch/>
        </p:blipFill>
        <p:spPr bwMode="auto">
          <a:xfrm>
            <a:off x="5952628" y="1610750"/>
            <a:ext cx="2528888" cy="235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9666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0"/>
          <p:cNvSpPr/>
          <p:nvPr/>
        </p:nvSpPr>
        <p:spPr>
          <a:xfrm rot="275902">
            <a:off x="8001387" y="1404361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/>
        </p:nvSpPr>
        <p:spPr>
          <a:xfrm>
            <a:off x="534575" y="879234"/>
            <a:ext cx="7779992" cy="383689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upo 7"/>
          <p:cNvGrpSpPr/>
          <p:nvPr/>
        </p:nvGrpSpPr>
        <p:grpSpPr>
          <a:xfrm>
            <a:off x="5816994" y="1537365"/>
            <a:ext cx="2806899" cy="2593839"/>
            <a:chOff x="8959367" y="2243285"/>
            <a:chExt cx="2952014" cy="2729264"/>
          </a:xfrm>
        </p:grpSpPr>
        <p:sp>
          <p:nvSpPr>
            <p:cNvPr id="19" name="Retângulo 18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2" name="Retângulo de cantos arredondados 5"/>
          <p:cNvSpPr/>
          <p:nvPr/>
        </p:nvSpPr>
        <p:spPr>
          <a:xfrm flipV="1">
            <a:off x="534574" y="4716781"/>
            <a:ext cx="777999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CaixaDeTexto 25"/>
          <p:cNvSpPr txBox="1"/>
          <p:nvPr/>
        </p:nvSpPr>
        <p:spPr>
          <a:xfrm>
            <a:off x="758951" y="1014892"/>
            <a:ext cx="497293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que pode ser feito para colaborar com a TI verde?</a:t>
            </a:r>
          </a:p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Algumas possibilidades: criação de política de sustentabilidade; promoção de palestras e eventos para conscientização das pessoas; desligar o monitor quando não estiver sendo utilizado; desligar o computador após o término do expediente; utilizar servidores em nuvem;  modernizar a estrutura do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datacenter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para economizar energia; revisar o sistema de refrigeração; descartar corretamente o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hardware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com empresas especializadas; comprar equipamentos de TI que utilizam embalagens recicláveis e/ou reutilizáveis; diminuir o brilho dos monitores; limpar os equipamentos de TI para mais conservação; utilizar impressões frente e verso; utilizar papéis reciclados; utilizar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sites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com cores leves, para diminuir o consumo de energia; utilizar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softwares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que manipulam os </a:t>
            </a:r>
            <a:r>
              <a:rPr lang="pt-B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hardwares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visando à eficiência energética; e muitas outras possibilidades. (ALVES, 2015)    </a:t>
            </a:r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43" b="8609"/>
          <a:stretch/>
        </p:blipFill>
        <p:spPr bwMode="auto">
          <a:xfrm>
            <a:off x="5952628" y="1662324"/>
            <a:ext cx="2528888" cy="235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4314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0"/>
          <p:cNvSpPr/>
          <p:nvPr/>
        </p:nvSpPr>
        <p:spPr>
          <a:xfrm rot="275902">
            <a:off x="8001387" y="1409059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534575" y="1055080"/>
            <a:ext cx="7779992" cy="337033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5" name="Grupo 7"/>
          <p:cNvGrpSpPr/>
          <p:nvPr/>
        </p:nvGrpSpPr>
        <p:grpSpPr>
          <a:xfrm>
            <a:off x="4311748" y="1542063"/>
            <a:ext cx="4312145" cy="2467231"/>
            <a:chOff x="8959367" y="2243285"/>
            <a:chExt cx="2952014" cy="2729264"/>
          </a:xfrm>
        </p:grpSpPr>
        <p:sp>
          <p:nvSpPr>
            <p:cNvPr id="16" name="Retângulo 15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Retângulo 16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8" name="Retângulo de cantos arredondados 5"/>
          <p:cNvSpPr/>
          <p:nvPr/>
        </p:nvSpPr>
        <p:spPr>
          <a:xfrm flipV="1">
            <a:off x="534574" y="4426059"/>
            <a:ext cx="777999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796094" y="1252043"/>
            <a:ext cx="336238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Ciclo de vida conceitual dos Equipamentos Eletroeletrônicos (EEE) 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figura ao lado mostra o modelo conceitual de ciclo de vida dos equipamentos eletroeletrônicos do </a:t>
            </a:r>
            <a:r>
              <a:rPr lang="fr-FR" sz="1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United Nations Environment Programme </a:t>
            </a:r>
            <a:r>
              <a:rPr lang="fr-F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UNEP, 2007) - Programa das Nações Unidas para o Meio Ambiente (PNUMA). </a:t>
            </a:r>
          </a:p>
          <a:p>
            <a:pPr lvl="0" indent="-34290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 fases se apresentam em um ciclo fechado, buscando o aproveitamento dos materiais residuais em outros ciclos produtivos enquanto os rejeitos seguem para o aterro.</a:t>
            </a:r>
          </a:p>
        </p:txBody>
      </p:sp>
      <p:pic>
        <p:nvPicPr>
          <p:cNvPr id="2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366" y="1680010"/>
            <a:ext cx="4033838" cy="220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8899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 rot="275902">
            <a:off x="8001387" y="1409059"/>
            <a:ext cx="626363" cy="541902"/>
          </a:xfrm>
          <a:custGeom>
            <a:avLst/>
            <a:gdLst>
              <a:gd name="connsiteX0" fmla="*/ 0 w 556537"/>
              <a:gd name="connsiteY0" fmla="*/ 0 h 349397"/>
              <a:gd name="connsiteX1" fmla="*/ 556537 w 556537"/>
              <a:gd name="connsiteY1" fmla="*/ 0 h 349397"/>
              <a:gd name="connsiteX2" fmla="*/ 556537 w 556537"/>
              <a:gd name="connsiteY2" fmla="*/ 349397 h 349397"/>
              <a:gd name="connsiteX3" fmla="*/ 0 w 556537"/>
              <a:gd name="connsiteY3" fmla="*/ 349397 h 349397"/>
              <a:gd name="connsiteX4" fmla="*/ 0 w 556537"/>
              <a:gd name="connsiteY4" fmla="*/ 0 h 349397"/>
              <a:gd name="connsiteX0" fmla="*/ 0 w 568569"/>
              <a:gd name="connsiteY0" fmla="*/ 0 h 541902"/>
              <a:gd name="connsiteX1" fmla="*/ 556537 w 568569"/>
              <a:gd name="connsiteY1" fmla="*/ 0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  <a:gd name="connsiteX0" fmla="*/ 0 w 568569"/>
              <a:gd name="connsiteY0" fmla="*/ 0 h 541902"/>
              <a:gd name="connsiteX1" fmla="*/ 556537 w 568569"/>
              <a:gd name="connsiteY1" fmla="*/ 108284 h 541902"/>
              <a:gd name="connsiteX2" fmla="*/ 568569 w 568569"/>
              <a:gd name="connsiteY2" fmla="*/ 541902 h 541902"/>
              <a:gd name="connsiteX3" fmla="*/ 0 w 568569"/>
              <a:gd name="connsiteY3" fmla="*/ 349397 h 541902"/>
              <a:gd name="connsiteX4" fmla="*/ 0 w 568569"/>
              <a:gd name="connsiteY4" fmla="*/ 0 h 541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8569" h="541902">
                <a:moveTo>
                  <a:pt x="0" y="0"/>
                </a:moveTo>
                <a:lnTo>
                  <a:pt x="556537" y="108284"/>
                </a:lnTo>
                <a:lnTo>
                  <a:pt x="568569" y="541902"/>
                </a:lnTo>
                <a:lnTo>
                  <a:pt x="0" y="34939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534575" y="1055080"/>
            <a:ext cx="7779992" cy="337033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5" name="Grupo 7"/>
          <p:cNvGrpSpPr/>
          <p:nvPr/>
        </p:nvGrpSpPr>
        <p:grpSpPr>
          <a:xfrm>
            <a:off x="4311748" y="1542063"/>
            <a:ext cx="4312145" cy="2467231"/>
            <a:chOff x="8959367" y="2243285"/>
            <a:chExt cx="2952014" cy="2729264"/>
          </a:xfrm>
        </p:grpSpPr>
        <p:sp>
          <p:nvSpPr>
            <p:cNvPr id="16" name="Retângulo 15"/>
            <p:cNvSpPr/>
            <p:nvPr/>
          </p:nvSpPr>
          <p:spPr>
            <a:xfrm>
              <a:off x="8959368" y="2243286"/>
              <a:ext cx="2952013" cy="27292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/>
            <p:cNvSpPr/>
            <p:nvPr/>
          </p:nvSpPr>
          <p:spPr>
            <a:xfrm>
              <a:off x="8959367" y="2243285"/>
              <a:ext cx="2952013" cy="2729263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2" name="Retângulo de cantos arredondados 5"/>
          <p:cNvSpPr/>
          <p:nvPr/>
        </p:nvSpPr>
        <p:spPr>
          <a:xfrm flipV="1">
            <a:off x="534574" y="4426059"/>
            <a:ext cx="7779992" cy="45719"/>
          </a:xfrm>
          <a:prstGeom prst="roundRect">
            <a:avLst/>
          </a:prstGeom>
          <a:solidFill>
            <a:srgbClr val="4BB7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aixaDeTexto 22"/>
          <p:cNvSpPr txBox="1"/>
          <p:nvPr/>
        </p:nvSpPr>
        <p:spPr>
          <a:xfrm>
            <a:off x="796094" y="1181703"/>
            <a:ext cx="336238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Ciclo de vida conceitual dos Equipamentos Eletroeletrônicos (EEE) </a:t>
            </a:r>
          </a:p>
          <a:p>
            <a:pPr>
              <a:spcAft>
                <a:spcPts val="1200"/>
              </a:spcAft>
            </a:pPr>
            <a:r>
              <a:rPr lang="pt-BR" sz="1400" b="1" dirty="0">
                <a:solidFill>
                  <a:srgbClr val="219D93"/>
                </a:solidFill>
              </a:rPr>
              <a:t>Consumo, descarte e reciclagem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consumidor exerce o papel mais importante no ciclo de EEE porque ele é o responsável por regular a venda de equipamentos no mercado;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consumidor deve comprar equipamentos considerando: procedência de empresas sustentáveis; qualidade do produto adquirido; e preocupação com o descarte.   </a:t>
            </a:r>
          </a:p>
        </p:txBody>
      </p: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366" y="1680010"/>
            <a:ext cx="4033838" cy="220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2178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11752</TotalTime>
  <Words>2404</Words>
  <Application>Microsoft Office PowerPoint</Application>
  <PresentationFormat>Apresentação na tela (16:9)</PresentationFormat>
  <Paragraphs>261</Paragraphs>
  <Slides>31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Courier New</vt:lpstr>
      <vt:lpstr>Office Theme</vt:lpstr>
      <vt:lpstr>Gestão de Infraestrutura de TI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Estácio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Luís Rodrigues</dc:creator>
  <cp:lastModifiedBy>Andre Braga</cp:lastModifiedBy>
  <cp:revision>663</cp:revision>
  <dcterms:created xsi:type="dcterms:W3CDTF">2014-11-17T17:44:06Z</dcterms:created>
  <dcterms:modified xsi:type="dcterms:W3CDTF">2018-12-26T06:48:45Z</dcterms:modified>
</cp:coreProperties>
</file>

<file path=docProps/thumbnail.jpeg>
</file>